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3"/>
  </p:notesMasterIdLst>
  <p:handoutMasterIdLst>
    <p:handoutMasterId r:id="rId14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126" y="1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135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hr-HR" smtClean="0"/>
              <a:t>27.10.2015.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hr-HR" smtClean="0"/>
              <a:t>27.10.2015.</a:t>
            </a:fld>
            <a:endParaRPr lang="hr-HR" dirty="0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dirty="0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dirty="0" smtClean="0"/>
              <a:t>Uredite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8" name="Pravokutnik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Uredite stil podnaslova matrice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hr-HR" smtClean="0"/>
              <a:t>27.10.2015.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hr-HR" smtClean="0"/>
              <a:t>‹#›</a:t>
            </a:fld>
            <a:endParaRPr lang="hr-HR" dirty="0"/>
          </a:p>
        </p:txBody>
      </p:sp>
      <p:pic>
        <p:nvPicPr>
          <p:cNvPr id="11" name="Slika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hr-HR" smtClean="0"/>
              <a:t>27.10.2015.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slovni slajd sa sli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a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Ravni poveznik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avni poveznik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upa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Ravni poveznik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avni poveznik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Pravokutnik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8" name="Pravokutnik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Uredite stil podnaslova matrice</a:t>
            </a:r>
            <a:endParaRPr lang="hr-HR" dirty="0"/>
          </a:p>
        </p:txBody>
      </p:sp>
      <p:pic>
        <p:nvPicPr>
          <p:cNvPr id="10" name="Slika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11" name="Rezervirano mjesto slike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19" name="Tekst uputa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14400">
              <a:buNone/>
            </a:pPr>
            <a:r>
              <a:rPr lang="hr-HR" sz="1200" b="1" i="1" dirty="0" smtClean="0">
                <a:solidFill>
                  <a:schemeClr val="lt1"/>
                </a:solidFill>
                <a:latin typeface="Arial"/>
                <a:ea typeface="+mn-ea"/>
                <a:cs typeface="Arial"/>
              </a:rPr>
              <a:t>NAPOMENA:</a:t>
            </a:r>
          </a:p>
          <a:p>
            <a:pPr algn="l" defTabSz="914400">
              <a:buNone/>
            </a:pPr>
            <a:r>
              <a:rPr lang="hr-HR" sz="1200" b="0" i="1" dirty="0" smtClean="0">
                <a:solidFill>
                  <a:schemeClr val="lt1"/>
                </a:solidFill>
                <a:latin typeface="Arial"/>
                <a:ea typeface="+mn-ea"/>
                <a:cs typeface="Arial"/>
              </a:rPr>
              <a:t>Da biste promijenili sliku na ovom slajdu, odaberite je pa je izbrišite. Zatim u rezerviranom mjestu kliknite ikonu Slike da biste umetnuli vlastitu sliku.</a:t>
            </a:r>
            <a:endParaRPr lang="hr-HR" sz="1200" b="0" i="1" dirty="0">
              <a:solidFill>
                <a:schemeClr val="lt1"/>
              </a:solidFill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a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upa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Ravni poveznik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Ravni poveznik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Pravokutnik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dirty="0"/>
            </a:p>
          </p:txBody>
        </p:sp>
        <p:grpSp>
          <p:nvGrpSpPr>
            <p:cNvPr id="11" name="Grupa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Ravni poveznik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Ravni poveznik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hr-HR" smtClean="0"/>
              <a:t>27.10.2015.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hr-HR" smtClean="0"/>
              <a:t>‹#›</a:t>
            </a:fld>
            <a:endParaRPr lang="hr-HR" dirty="0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hr-HR" smtClean="0"/>
              <a:t>27.10.2015.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hr-HR" smtClean="0"/>
              <a:t>27.10.2015.</a:t>
            </a:fld>
            <a:endParaRPr lang="hr-HR" dirty="0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hr-HR" smtClean="0"/>
              <a:t>27.10.2015.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hr-HR" smtClean="0"/>
              <a:t>27.10.2015.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hr-HR" smtClean="0"/>
              <a:t>27.10.2015.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hr-HR" smtClean="0"/>
              <a:t>27.10.2015.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hr-HR" smtClean="0"/>
              <a:t>27.10.2015.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hr-HR" smtClean="0"/>
              <a:t>27.10.2015.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hr-HR" smtClean="0"/>
              <a:t>‹#›</a:t>
            </a:fld>
            <a:endParaRPr lang="hr-HR" dirty="0"/>
          </a:p>
        </p:txBody>
      </p:sp>
      <p:grpSp>
        <p:nvGrpSpPr>
          <p:cNvPr id="7" name="Grupa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Ravni poveznik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avni poveznik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hr-HR" dirty="0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hr-HR" dirty="0" smtClean="0"/>
              <a:t>Uredite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</a:p>
          <a:p>
            <a:pPr lvl="5"/>
            <a:r>
              <a:rPr lang="hr-HR" dirty="0" smtClean="0"/>
              <a:t>Šesti stupanj</a:t>
            </a:r>
          </a:p>
          <a:p>
            <a:pPr lvl="6"/>
            <a:r>
              <a:rPr lang="hr-HR" dirty="0" smtClean="0"/>
              <a:t>Sedmi stupanj</a:t>
            </a:r>
          </a:p>
          <a:p>
            <a:pPr lvl="7"/>
            <a:r>
              <a:rPr lang="hr-HR" dirty="0" smtClean="0"/>
              <a:t>Osmi stupanj</a:t>
            </a:r>
          </a:p>
          <a:p>
            <a:pPr lvl="8"/>
            <a:r>
              <a:rPr lang="hr-HR" dirty="0" smtClean="0"/>
              <a:t>Deveti stupanj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402B9795-92DC-40DC-A1CA-9A4B349D7824}" type="datetimeFigureOut">
              <a:rPr lang="hr-HR" smtClean="0"/>
              <a:pPr/>
              <a:t>27.10.2015.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0FF54DE5-C571-48E8-A5BC-B369434E2F44}" type="slidenum">
              <a:rPr lang="hr-HR" smtClean="0"/>
              <a:pPr/>
              <a:t>‹#›</a:t>
            </a:fld>
            <a:endParaRPr lang="hr-HR" dirty="0"/>
          </a:p>
        </p:txBody>
      </p:sp>
      <p:grpSp>
        <p:nvGrpSpPr>
          <p:cNvPr id="15" name="Grupa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Ravni poveznik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avni poveznik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ctrTitle"/>
          </p:nvPr>
        </p:nvSpPr>
        <p:spPr>
          <a:xfrm>
            <a:off x="444500" y="2292094"/>
            <a:ext cx="6394450" cy="2219691"/>
          </a:xfrm>
        </p:spPr>
        <p:txBody>
          <a:bodyPr anchor="ctr"/>
          <a:lstStyle/>
          <a:p>
            <a:pPr algn="l" defTabSz="914400">
              <a:spcBef>
                <a:spcPct val="0"/>
              </a:spcBef>
              <a:buNone/>
            </a:pPr>
            <a:r>
              <a:rPr lang="hr-HR" sz="4400" b="1" i="0" baseline="0" dirty="0" smtClean="0">
                <a:solidFill>
                  <a:srgbClr val="FF0000"/>
                </a:solidFill>
                <a:latin typeface="Plantagenet Cherokee"/>
              </a:rPr>
              <a:t>KONJUNKTIV</a:t>
            </a:r>
            <a:r>
              <a:rPr lang="hr-HR" sz="4400" b="1" i="0" baseline="0" dirty="0" smtClean="0">
                <a:latin typeface="Plantagenet Cherokee"/>
              </a:rPr>
              <a:t> KAO GLAGOLSKI NAČIN</a:t>
            </a:r>
            <a:endParaRPr lang="hr-HR" b="1" dirty="0"/>
          </a:p>
        </p:txBody>
      </p:sp>
      <p:pic>
        <p:nvPicPr>
          <p:cNvPr id="4" name="Rezervirano mjesto slike 3" descr="Otvorena knjiga na stolu, zamućena slika police s knjigama u pozadini" title="Sample Picture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0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GLAGOLSKI NAČINI – KOMADA TRI</a:t>
            </a:r>
            <a:endParaRPr lang="hr-HR" sz="40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03200" y="1485900"/>
            <a:ext cx="10883900" cy="53721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sz="3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1.)	IMPERATIV</a:t>
            </a:r>
          </a:p>
          <a:p>
            <a:r>
              <a:rPr lang="hr-HR" sz="32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z</a:t>
            </a:r>
            <a:r>
              <a:rPr lang="hr-HR" sz="3200" b="1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apovijedni</a:t>
            </a:r>
            <a:r>
              <a:rPr lang="hr-HR" sz="3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 način</a:t>
            </a:r>
          </a:p>
          <a:p>
            <a:pPr marL="0" indent="0">
              <a:buNone/>
            </a:pPr>
            <a:r>
              <a:rPr lang="hr-HR" sz="3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2.) 	INDIKATIV</a:t>
            </a:r>
          </a:p>
          <a:p>
            <a:r>
              <a:rPr lang="hr-HR" sz="3200" b="1" dirty="0">
                <a:solidFill>
                  <a:schemeClr val="tx2"/>
                </a:solidFill>
                <a:latin typeface="Comic Sans MS" panose="030F0702030302020204" pitchFamily="66" charset="0"/>
              </a:rPr>
              <a:t>s</a:t>
            </a:r>
            <a:r>
              <a:rPr lang="hr-HR" sz="3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va vremena do sada </a:t>
            </a:r>
          </a:p>
          <a:p>
            <a:r>
              <a:rPr lang="hr-HR" sz="3200" b="1" dirty="0">
                <a:solidFill>
                  <a:schemeClr val="tx2"/>
                </a:solidFill>
                <a:latin typeface="Comic Sans MS" panose="030F0702030302020204" pitchFamily="66" charset="0"/>
              </a:rPr>
              <a:t>i</a:t>
            </a:r>
            <a:r>
              <a:rPr lang="hr-HR" sz="3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zriče stvarnu radnu za sadašnjost, prošlost i budućnost</a:t>
            </a:r>
          </a:p>
          <a:p>
            <a:pPr marL="0" indent="0">
              <a:buNone/>
            </a:pPr>
            <a:r>
              <a:rPr lang="hr-HR" sz="3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3.)	</a:t>
            </a:r>
            <a:r>
              <a:rPr lang="hr-HR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KONJUNKTIV</a:t>
            </a:r>
          </a:p>
          <a:p>
            <a:r>
              <a:rPr lang="hr-HR" sz="3200" b="1" dirty="0">
                <a:solidFill>
                  <a:schemeClr val="tx2"/>
                </a:solidFill>
                <a:latin typeface="Comic Sans MS" panose="030F0702030302020204" pitchFamily="66" charset="0"/>
              </a:rPr>
              <a:t>i</a:t>
            </a:r>
            <a:r>
              <a:rPr lang="hr-HR" sz="3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maju ga sva vremena u aktivu i pasivu (osim futura </a:t>
            </a:r>
            <a:r>
              <a:rPr lang="hr-HR" sz="3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I,II</a:t>
            </a:r>
            <a:r>
              <a:rPr lang="hr-HR" sz="32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)</a:t>
            </a:r>
            <a:endParaRPr lang="hr-HR" sz="32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52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4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KONJUNKTIV MOŽE IZRICATI:</a:t>
            </a:r>
            <a:endParaRPr lang="hr-HR" sz="44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15900" y="1600200"/>
            <a:ext cx="11976100" cy="4572000"/>
          </a:xfrm>
        </p:spPr>
        <p:txBody>
          <a:bodyPr>
            <a:normAutofit/>
          </a:bodyPr>
          <a:lstStyle/>
          <a:p>
            <a:r>
              <a:rPr lang="hr-HR" sz="40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želju – ostvarivu/neostvarivu; za sadašnjost/prošlost</a:t>
            </a:r>
          </a:p>
          <a:p>
            <a:r>
              <a:rPr lang="hr-HR" sz="40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dvojbu – za sadašnjost/prošlost</a:t>
            </a:r>
          </a:p>
          <a:p>
            <a:r>
              <a:rPr lang="hr-HR" sz="40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mogućnost</a:t>
            </a:r>
          </a:p>
          <a:p>
            <a:r>
              <a:rPr lang="hr-HR" sz="40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poticanje</a:t>
            </a:r>
          </a:p>
          <a:p>
            <a:r>
              <a:rPr lang="hr-HR" sz="40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blage i stroge naredbe i zabrane</a:t>
            </a:r>
            <a:endParaRPr lang="hr-HR" sz="40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80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r-HR" sz="6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KONJUNKTIV PREZENTA</a:t>
            </a:r>
            <a:endParaRPr lang="hr-HR" sz="6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26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04900" y="419100"/>
            <a:ext cx="9980682" cy="1181100"/>
          </a:xfrm>
        </p:spPr>
        <p:txBody>
          <a:bodyPr>
            <a:norm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TVORBA 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1.KONJUGACIJA </a:t>
            </a:r>
            <a:b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</a:br>
            <a:endParaRPr lang="hr-H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33400" y="1270000"/>
            <a:ext cx="11430000" cy="1358900"/>
          </a:xfrm>
        </p:spPr>
        <p:txBody>
          <a:bodyPr>
            <a:noAutofit/>
          </a:bodyPr>
          <a:lstStyle/>
          <a:p>
            <a:r>
              <a:rPr lang="hr-HR" sz="40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INFINITIV BEZ –ARE </a:t>
            </a:r>
            <a:r>
              <a:rPr lang="hr-HR" sz="4000" b="1" dirty="0">
                <a:solidFill>
                  <a:schemeClr val="tx2"/>
                </a:solidFill>
                <a:latin typeface="Comic Sans MS" panose="030F0702030302020204" pitchFamily="66" charset="0"/>
              </a:rPr>
              <a:t>+ NASTAVCI:</a:t>
            </a:r>
            <a:endParaRPr lang="hr-HR" sz="4000" b="1" dirty="0" smtClean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hr-HR" sz="32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	(krnji infinitiv)</a:t>
            </a:r>
          </a:p>
          <a:p>
            <a:pPr marL="0" indent="0">
              <a:buNone/>
            </a:pPr>
            <a:r>
              <a:rPr lang="hr-HR" sz="40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</a:p>
          <a:p>
            <a:pPr marL="0" indent="0">
              <a:buNone/>
            </a:pPr>
            <a:endParaRPr lang="hr-HR" sz="40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kstniOkvir 3"/>
          <p:cNvSpPr txBox="1"/>
          <p:nvPr/>
        </p:nvSpPr>
        <p:spPr>
          <a:xfrm>
            <a:off x="3251200" y="2628900"/>
            <a:ext cx="2438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AKTIV: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1.-EM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2.-ES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3.-ET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1.-EMUS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2.-ETIS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3.-ENT</a:t>
            </a:r>
            <a:endParaRPr lang="hr-H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kstniOkvir 4"/>
          <p:cNvSpPr txBox="1"/>
          <p:nvPr/>
        </p:nvSpPr>
        <p:spPr>
          <a:xfrm>
            <a:off x="6553200" y="2628900"/>
            <a:ext cx="30607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PASIV: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1.-ER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2.-ERIS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3.-ETUR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1.-EMUR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2.-EMINI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3.-ENTUR</a:t>
            </a:r>
            <a:endParaRPr lang="hr-H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03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04900" y="419100"/>
            <a:ext cx="9980682" cy="1181100"/>
          </a:xfrm>
        </p:spPr>
        <p:txBody>
          <a:bodyPr>
            <a:norm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TVORBA 2.,3. I 4. KONJUGACIJA 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/>
            </a:r>
            <a:b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</a:br>
            <a:endParaRPr lang="hr-H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33400" y="1600200"/>
            <a:ext cx="11430000" cy="838200"/>
          </a:xfrm>
        </p:spPr>
        <p:txBody>
          <a:bodyPr>
            <a:noAutofit/>
          </a:bodyPr>
          <a:lstStyle/>
          <a:p>
            <a:r>
              <a:rPr lang="hr-HR" sz="40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PREZENTSKA OSNOVA+ NASTAVCI:</a:t>
            </a:r>
          </a:p>
          <a:p>
            <a:pPr marL="0" indent="0">
              <a:buNone/>
            </a:pPr>
            <a:r>
              <a:rPr lang="hr-HR" sz="40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</a:p>
          <a:p>
            <a:pPr marL="0" indent="0">
              <a:buNone/>
            </a:pPr>
            <a:endParaRPr lang="hr-HR" sz="40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kstniOkvir 3"/>
          <p:cNvSpPr txBox="1"/>
          <p:nvPr/>
        </p:nvSpPr>
        <p:spPr>
          <a:xfrm>
            <a:off x="3225800" y="2438400"/>
            <a:ext cx="2438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AKTIV: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1.-AM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2.-AS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3.-AT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1.-AMUS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2.-ATIS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3.-ANT</a:t>
            </a:r>
            <a:endParaRPr lang="hr-H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kstniOkvir 4"/>
          <p:cNvSpPr txBox="1"/>
          <p:nvPr/>
        </p:nvSpPr>
        <p:spPr>
          <a:xfrm>
            <a:off x="6553200" y="2438400"/>
            <a:ext cx="30607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PASIV: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1.-AR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2.-ARIS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3.-ATUR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1.-AMUR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2.-AMINI</a:t>
            </a:r>
          </a:p>
          <a:p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3.-ANTUR</a:t>
            </a:r>
            <a:endParaRPr lang="hr-H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80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zervirano mjesto teksta 5"/>
          <p:cNvSpPr>
            <a:spLocks noGrp="1"/>
          </p:cNvSpPr>
          <p:nvPr>
            <p:ph type="body" idx="1"/>
          </p:nvPr>
        </p:nvSpPr>
        <p:spPr>
          <a:xfrm>
            <a:off x="939800" y="203200"/>
            <a:ext cx="4919472" cy="823912"/>
          </a:xfrm>
        </p:spPr>
        <p:txBody>
          <a:bodyPr>
            <a:normAutofit/>
          </a:bodyPr>
          <a:lstStyle/>
          <a:p>
            <a:r>
              <a:rPr lang="hr-HR" sz="36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AMO 1 AMARE</a:t>
            </a:r>
            <a:endParaRPr lang="hr-HR" sz="36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Rezervirano mjesto sadržaja 6"/>
          <p:cNvSpPr>
            <a:spLocks noGrp="1"/>
          </p:cNvSpPr>
          <p:nvPr>
            <p:ph sz="half" idx="2"/>
          </p:nvPr>
        </p:nvSpPr>
        <p:spPr>
          <a:xfrm>
            <a:off x="6388100" y="1676400"/>
            <a:ext cx="5084572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1.) DOCE-AM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2.)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DOCE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3.)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DOCE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-AT</a:t>
            </a:r>
            <a:endParaRPr lang="hr-H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1.) 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DOCE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-AMUS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2.) 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DOCE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-ATIS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3.) 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DOCE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-ANT</a:t>
            </a:r>
            <a:endParaRPr lang="hr-H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zervirano mjesto teksta 7"/>
          <p:cNvSpPr>
            <a:spLocks noGrp="1"/>
          </p:cNvSpPr>
          <p:nvPr>
            <p:ph type="body" sz="quarter" idx="3"/>
          </p:nvPr>
        </p:nvSpPr>
        <p:spPr>
          <a:xfrm>
            <a:off x="6134620" y="203200"/>
            <a:ext cx="4919472" cy="823912"/>
          </a:xfrm>
        </p:spPr>
        <p:txBody>
          <a:bodyPr>
            <a:normAutofit/>
          </a:bodyPr>
          <a:lstStyle/>
          <a:p>
            <a:r>
              <a:rPr lang="hr-HR" sz="36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DOCEO 2 DOCERE</a:t>
            </a:r>
            <a:endParaRPr lang="hr-HR" sz="36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Rezervirano mjesto sadržaja 6"/>
          <p:cNvSpPr>
            <a:spLocks noGrp="1"/>
          </p:cNvSpPr>
          <p:nvPr>
            <p:ph sz="half" idx="2"/>
          </p:nvPr>
        </p:nvSpPr>
        <p:spPr>
          <a:xfrm>
            <a:off x="1092200" y="1676400"/>
            <a:ext cx="5084572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1.) AM-EM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2.)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AM-ES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3.)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AM-ET</a:t>
            </a:r>
            <a:endParaRPr lang="hr-H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1.) AM-EMUS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2.) AM-ETIS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3.) AM-ENT</a:t>
            </a:r>
            <a:endParaRPr lang="hr-H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663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zervirano mjesto teksta 5"/>
          <p:cNvSpPr>
            <a:spLocks noGrp="1"/>
          </p:cNvSpPr>
          <p:nvPr>
            <p:ph type="body" idx="1"/>
          </p:nvPr>
        </p:nvSpPr>
        <p:spPr>
          <a:xfrm>
            <a:off x="939800" y="203200"/>
            <a:ext cx="4919472" cy="823912"/>
          </a:xfrm>
        </p:spPr>
        <p:txBody>
          <a:bodyPr>
            <a:normAutofit/>
          </a:bodyPr>
          <a:lstStyle/>
          <a:p>
            <a:r>
              <a:rPr lang="hr-HR" sz="36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DUCO 3 DUCERE</a:t>
            </a:r>
            <a:endParaRPr lang="hr-HR" sz="36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Rezervirano mjesto sadržaja 6"/>
          <p:cNvSpPr>
            <a:spLocks noGrp="1"/>
          </p:cNvSpPr>
          <p:nvPr>
            <p:ph sz="half" idx="2"/>
          </p:nvPr>
        </p:nvSpPr>
        <p:spPr>
          <a:xfrm>
            <a:off x="741172" y="1828800"/>
            <a:ext cx="5084572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1.) DUC-AM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2.)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DUC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3.)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DUC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-AT</a:t>
            </a:r>
            <a:endParaRPr lang="hr-H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1.) 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DUC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-AMUS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2.) 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DUC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-ATIS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3.) 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DUC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-ANT</a:t>
            </a:r>
            <a:endParaRPr lang="hr-H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zervirano mjesto teksta 7"/>
          <p:cNvSpPr>
            <a:spLocks noGrp="1"/>
          </p:cNvSpPr>
          <p:nvPr>
            <p:ph type="body" sz="quarter" idx="3"/>
          </p:nvPr>
        </p:nvSpPr>
        <p:spPr>
          <a:xfrm>
            <a:off x="6134620" y="203200"/>
            <a:ext cx="4919472" cy="823912"/>
          </a:xfrm>
        </p:spPr>
        <p:txBody>
          <a:bodyPr>
            <a:normAutofit/>
          </a:bodyPr>
          <a:lstStyle/>
          <a:p>
            <a:r>
              <a:rPr lang="hr-HR" sz="36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FACIO 3 FACERE</a:t>
            </a:r>
            <a:endParaRPr lang="hr-HR" sz="36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zervirano mjesto sadržaja 6"/>
          <p:cNvSpPr>
            <a:spLocks noGrp="1"/>
          </p:cNvSpPr>
          <p:nvPr>
            <p:ph sz="half" idx="2"/>
          </p:nvPr>
        </p:nvSpPr>
        <p:spPr>
          <a:xfrm>
            <a:off x="6540500" y="1828800"/>
            <a:ext cx="5084572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1.) FAC -</a:t>
            </a:r>
            <a:r>
              <a:rPr lang="hr-HR" sz="36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I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-AM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2.)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FAC -</a:t>
            </a:r>
            <a:r>
              <a:rPr lang="hr-HR" sz="3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3.)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FAC -</a:t>
            </a:r>
            <a:r>
              <a:rPr lang="hr-HR" sz="3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-AT</a:t>
            </a:r>
            <a:endParaRPr lang="hr-H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1.) 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FAC -</a:t>
            </a:r>
            <a:r>
              <a:rPr lang="hr-HR" sz="3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-AMUS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2.) 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FAC -</a:t>
            </a:r>
            <a:r>
              <a:rPr lang="hr-HR" sz="3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-ATIS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3.) 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FAC -</a:t>
            </a:r>
            <a:r>
              <a:rPr lang="hr-HR" sz="3600" b="1" dirty="0">
                <a:solidFill>
                  <a:srgbClr val="C00000"/>
                </a:solidFill>
                <a:latin typeface="Comic Sans MS" panose="030F0702030302020204" pitchFamily="66" charset="0"/>
              </a:rPr>
              <a:t>I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-ANT</a:t>
            </a:r>
            <a:endParaRPr lang="hr-H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919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zervirano mjesto teksta 5"/>
          <p:cNvSpPr>
            <a:spLocks noGrp="1"/>
          </p:cNvSpPr>
          <p:nvPr>
            <p:ph type="body" idx="1"/>
          </p:nvPr>
        </p:nvSpPr>
        <p:spPr>
          <a:xfrm>
            <a:off x="5854700" y="211138"/>
            <a:ext cx="4919472" cy="823912"/>
          </a:xfrm>
        </p:spPr>
        <p:txBody>
          <a:bodyPr>
            <a:normAutofit/>
          </a:bodyPr>
          <a:lstStyle/>
          <a:p>
            <a:r>
              <a:rPr lang="hr-HR" sz="36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SUM, ESSE, FUI</a:t>
            </a:r>
            <a:endParaRPr lang="hr-HR" sz="36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Rezervirano mjesto sadržaja 6"/>
          <p:cNvSpPr>
            <a:spLocks noGrp="1"/>
          </p:cNvSpPr>
          <p:nvPr>
            <p:ph sz="half" idx="2"/>
          </p:nvPr>
        </p:nvSpPr>
        <p:spPr>
          <a:xfrm>
            <a:off x="6468872" y="1828800"/>
            <a:ext cx="5084572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1.) SIM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2.)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SIS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3.)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SIT</a:t>
            </a:r>
            <a:endParaRPr lang="hr-H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1.) SIMUS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2.) SITIS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3.) SINT</a:t>
            </a:r>
            <a:endParaRPr lang="hr-H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zervirano mjesto teksta 7"/>
          <p:cNvSpPr>
            <a:spLocks noGrp="1"/>
          </p:cNvSpPr>
          <p:nvPr>
            <p:ph type="body" sz="quarter" idx="3"/>
          </p:nvPr>
        </p:nvSpPr>
        <p:spPr>
          <a:xfrm>
            <a:off x="673100" y="211138"/>
            <a:ext cx="4919472" cy="823912"/>
          </a:xfrm>
        </p:spPr>
        <p:txBody>
          <a:bodyPr>
            <a:normAutofit/>
          </a:bodyPr>
          <a:lstStyle/>
          <a:p>
            <a:r>
              <a:rPr lang="hr-HR" sz="36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AUDIO 4 AUDIRE</a:t>
            </a:r>
            <a:endParaRPr lang="hr-HR" sz="36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zervirano mjesto sadržaja 6"/>
          <p:cNvSpPr>
            <a:spLocks noGrp="1"/>
          </p:cNvSpPr>
          <p:nvPr>
            <p:ph sz="half" idx="2"/>
          </p:nvPr>
        </p:nvSpPr>
        <p:spPr>
          <a:xfrm>
            <a:off x="673100" y="1828800"/>
            <a:ext cx="5084572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1.) AUDI-AM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2.)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AUDI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3.)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AUDI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-AT</a:t>
            </a:r>
            <a:endParaRPr lang="hr-H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1.) 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AUDI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-AMUS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2.) 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AUDI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-ATIS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3.) 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AUDI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-ANT</a:t>
            </a:r>
            <a:endParaRPr lang="hr-H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228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40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UPOTREBA KONJUNKTIVA PREZENTA U JEDNOSTAVNIM REČENICAMA:</a:t>
            </a:r>
            <a:endParaRPr lang="hr-HR" sz="40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4000" y="1511300"/>
            <a:ext cx="11353800" cy="5168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1.) </a:t>
            </a:r>
            <a:r>
              <a:rPr lang="hr-HR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POTICANJE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 (</a:t>
            </a:r>
            <a:r>
              <a:rPr lang="hr-HR" sz="3600" b="1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adhortativni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 )– u 1.l.pl.</a:t>
            </a:r>
          </a:p>
          <a:p>
            <a:pPr marL="0" indent="0">
              <a:buNone/>
            </a:pPr>
            <a:r>
              <a:rPr lang="hr-HR" sz="3600" b="1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gaudeamus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; </a:t>
            </a:r>
            <a:r>
              <a:rPr lang="hr-HR" sz="3600" b="1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simus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hr-HR" sz="3600" b="1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boni</a:t>
            </a:r>
            <a:endParaRPr lang="hr-HR" sz="3600" b="1" dirty="0" smtClean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2.) </a:t>
            </a:r>
            <a:r>
              <a:rPr lang="hr-HR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NAREDBA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(</a:t>
            </a:r>
            <a:r>
              <a:rPr lang="hr-HR" sz="3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jusivni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) 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u 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2. i 3. l.sg. </a:t>
            </a:r>
            <a:endParaRPr lang="hr-HR" sz="3600" b="1" dirty="0" smtClean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hr-HR" sz="3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d</a:t>
            </a:r>
            <a:r>
              <a:rPr lang="hr-HR" sz="3600" b="1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icat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; </a:t>
            </a:r>
            <a:r>
              <a:rPr lang="hr-HR" sz="3600" b="1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scribas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; </a:t>
            </a:r>
            <a:r>
              <a:rPr lang="hr-HR" sz="3600" b="1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fiat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; sit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3.) </a:t>
            </a:r>
            <a:r>
              <a:rPr lang="hr-HR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ZABRANA 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(prohibitivni) u </a:t>
            </a:r>
            <a:r>
              <a:rPr lang="hr-H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2. i 3. l.sg. (negacija NE) </a:t>
            </a:r>
            <a:endParaRPr lang="hr-HR" sz="3600" b="1" dirty="0" smtClean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ne </a:t>
            </a:r>
            <a:r>
              <a:rPr lang="hr-HR" sz="3600" b="1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dicat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; ne </a:t>
            </a:r>
            <a:r>
              <a:rPr lang="hr-HR" sz="3600" b="1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scribas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; ne </a:t>
            </a:r>
            <a:r>
              <a:rPr lang="hr-HR" sz="3600" b="1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fiat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; ne </a:t>
            </a:r>
            <a:r>
              <a:rPr lang="hr-HR" sz="3600" b="1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sis</a:t>
            </a:r>
            <a:r>
              <a:rPr lang="hr-H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endParaRPr lang="hr-H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341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Akademska prezentacija s prugastim uzorkom i vrpcom (široki zaslon)</Template>
  <TotalTime>0</TotalTime>
  <Words>349</Words>
  <Application>Microsoft Office PowerPoint</Application>
  <PresentationFormat>Široki zaslon</PresentationFormat>
  <Paragraphs>100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6" baseType="lpstr">
      <vt:lpstr>Arial</vt:lpstr>
      <vt:lpstr>Comic Sans MS</vt:lpstr>
      <vt:lpstr>Euphemia</vt:lpstr>
      <vt:lpstr>Plantagenet Cherokee</vt:lpstr>
      <vt:lpstr>Wingdings</vt:lpstr>
      <vt:lpstr>Academic Literature 16x9</vt:lpstr>
      <vt:lpstr>KONJUNKTIV KAO GLAGOLSKI NAČIN</vt:lpstr>
      <vt:lpstr>GLAGOLSKI NAČINI – KOMADA TRI</vt:lpstr>
      <vt:lpstr>KONJUNKTIV MOŽE IZRICATI:</vt:lpstr>
      <vt:lpstr>KONJUNKTIV PREZENTA</vt:lpstr>
      <vt:lpstr>TVORBA 1.KONJUGACIJA  </vt:lpstr>
      <vt:lpstr>TVORBA 2.,3. I 4. KONJUGACIJA  </vt:lpstr>
      <vt:lpstr>PowerPointova prezentacija</vt:lpstr>
      <vt:lpstr>PowerPointova prezentacija</vt:lpstr>
      <vt:lpstr>PowerPointova prezentacija</vt:lpstr>
      <vt:lpstr>UPOTREBA KONJUNKTIVA PREZENTA U JEDNOSTAVNIM REČENICAMA: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2015-10-27T06:25:46Z</dcterms:created>
  <dcterms:modified xsi:type="dcterms:W3CDTF">2015-10-27T07:07:05Z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TC034313809991</vt:lpwstr>
  </property>
</Properties>
</file>